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1" r:id="rId2"/>
    <p:sldId id="266" r:id="rId3"/>
    <p:sldId id="267" r:id="rId4"/>
    <p:sldId id="268" r:id="rId5"/>
    <p:sldId id="269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99" r:id="rId16"/>
    <p:sldId id="282" r:id="rId17"/>
    <p:sldId id="297" r:id="rId18"/>
    <p:sldId id="298" r:id="rId19"/>
    <p:sldId id="30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56" y="-1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D520F3-9463-4489-A2C5-B9CF0318E03C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A5DA6-613E-4190-8093-E6F543707C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D520F3-9463-4489-A2C5-B9CF0318E03C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A5DA6-613E-4190-8093-E6F543707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D520F3-9463-4489-A2C5-B9CF0318E03C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A5DA6-613E-4190-8093-E6F543707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D520F3-9463-4489-A2C5-B9CF0318E03C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A5DA6-613E-4190-8093-E6F543707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D520F3-9463-4489-A2C5-B9CF0318E03C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A5DA6-613E-4190-8093-E6F543707C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D520F3-9463-4489-A2C5-B9CF0318E03C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A5DA6-613E-4190-8093-E6F543707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D520F3-9463-4489-A2C5-B9CF0318E03C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A5DA6-613E-4190-8093-E6F543707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D520F3-9463-4489-A2C5-B9CF0318E03C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A5DA6-613E-4190-8093-E6F543707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D520F3-9463-4489-A2C5-B9CF0318E03C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A5DA6-613E-4190-8093-E6F543707CF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D520F3-9463-4489-A2C5-B9CF0318E03C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A5DA6-613E-4190-8093-E6F543707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D520F3-9463-4489-A2C5-B9CF0318E03C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0A5DA6-613E-4190-8093-E6F543707C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DD520F3-9463-4489-A2C5-B9CF0318E03C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30A5DA6-613E-4190-8093-E6F543707CF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smtClean="0"/>
              <a:t>L3)  </a:t>
            </a:r>
            <a:r>
              <a:rPr lang="en-US" dirty="0"/>
              <a:t>Maternal Health Care</a:t>
            </a:r>
          </a:p>
        </p:txBody>
      </p:sp>
      <p:pic>
        <p:nvPicPr>
          <p:cNvPr id="2050" name="Picture 2" descr="C:\Users\so\Desktop\photo_2023-10-21_13-15-5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16832"/>
            <a:ext cx="5760640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54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en-US" b="1" i="1" u="sng" dirty="0"/>
              <a:t>4. Thromboembolic disease </a:t>
            </a:r>
            <a:r>
              <a:rPr lang="en-US" i="1" u="sng" dirty="0"/>
              <a:t/>
            </a:r>
            <a:br>
              <a:rPr lang="en-US" i="1" u="sng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In developed countries thromboembolic disease (TED) is a major cause of maternal mortality. In developing countries it is relatively less frequent than other causes like </a:t>
            </a:r>
            <a:r>
              <a:rPr lang="en-US" dirty="0" err="1"/>
              <a:t>haemorrhage</a:t>
            </a:r>
            <a:r>
              <a:rPr lang="en-US" dirty="0"/>
              <a:t> and infections. Pulmonary embolism is the serious manifestation of TED, and largely accounts for the mortality caused by it. Pulmonary embolism in the </a:t>
            </a:r>
            <a:r>
              <a:rPr lang="en-US" dirty="0" err="1"/>
              <a:t>puerperium</a:t>
            </a:r>
            <a:r>
              <a:rPr lang="en-US" dirty="0"/>
              <a:t> very often comes </a:t>
            </a:r>
            <a:r>
              <a:rPr lang="en-US" dirty="0">
                <a:solidFill>
                  <a:srgbClr val="FF0000"/>
                </a:solidFill>
              </a:rPr>
              <a:t>unexpectedly</a:t>
            </a:r>
            <a:r>
              <a:rPr lang="en-US" dirty="0"/>
              <a:t>, without preceding clinical signs of deep venous thrombosis.</a:t>
            </a:r>
          </a:p>
        </p:txBody>
      </p:sp>
    </p:spTree>
    <p:extLst>
      <p:ext uri="{BB962C8B-B14F-4D97-AF65-F5344CB8AC3E}">
        <p14:creationId xmlns:p14="http://schemas.microsoft.com/office/powerpoint/2010/main" val="127562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/>
              <a:t>5. Complications of the urinary tract</a:t>
            </a: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>
            <a:normAutofit fontScale="85000" lnSpcReduction="10000"/>
          </a:bodyPr>
          <a:lstStyle/>
          <a:p>
            <a:pPr marL="82296" indent="0" algn="l">
              <a:buNone/>
            </a:pPr>
            <a:r>
              <a:rPr lang="en-US" i="1" u="sng" smtClean="0">
                <a:solidFill>
                  <a:srgbClr val="FF0000"/>
                </a:solidFill>
              </a:rPr>
              <a:t>Retention </a:t>
            </a:r>
            <a:r>
              <a:rPr lang="en-US" i="1" u="sng" dirty="0">
                <a:solidFill>
                  <a:srgbClr val="FF0000"/>
                </a:solidFill>
              </a:rPr>
              <a:t>of urine </a:t>
            </a:r>
            <a:r>
              <a:rPr lang="en-US" i="1" u="sng" dirty="0"/>
              <a:t/>
            </a:r>
            <a:br>
              <a:rPr lang="en-US" i="1" u="sng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During the first days postpartum retention of urine with bladder distension is a frequent phenomenon. It is caused by several factors: during the second stage of </a:t>
            </a:r>
            <a:r>
              <a:rPr lang="en-US" dirty="0" err="1"/>
              <a:t>labour</a:t>
            </a:r>
            <a:r>
              <a:rPr lang="en-US" dirty="0"/>
              <a:t> the presenting part of the fetus, usually the head, presses against the urethra and the bladder and may cause </a:t>
            </a:r>
            <a:r>
              <a:rPr lang="en-US" dirty="0" err="1">
                <a:solidFill>
                  <a:srgbClr val="FF0000"/>
                </a:solidFill>
              </a:rPr>
              <a:t>oedema</a:t>
            </a:r>
            <a:r>
              <a:rPr lang="en-US" dirty="0">
                <a:solidFill>
                  <a:srgbClr val="FF0000"/>
                </a:solidFill>
              </a:rPr>
              <a:t>.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Lacerations</a:t>
            </a:r>
            <a:r>
              <a:rPr lang="en-US" dirty="0"/>
              <a:t> and pain in the vulvar region may also inhibit the voiding of urine. The </a:t>
            </a:r>
            <a:r>
              <a:rPr lang="en-US" dirty="0">
                <a:solidFill>
                  <a:srgbClr val="FF0000"/>
                </a:solidFill>
              </a:rPr>
              <a:t>changed anatomy </a:t>
            </a:r>
            <a:r>
              <a:rPr lang="en-US" dirty="0"/>
              <a:t>in the lower abdomen after birth may reduce the sensation of the bladder.</a:t>
            </a:r>
          </a:p>
        </p:txBody>
      </p:sp>
    </p:spTree>
    <p:extLst>
      <p:ext uri="{BB962C8B-B14F-4D97-AF65-F5344CB8AC3E}">
        <p14:creationId xmlns:p14="http://schemas.microsoft.com/office/powerpoint/2010/main" val="366488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During the first 12-24 hours after delivery bladder distension may gradually occur. The woman complains of increasing pain in the lower abdomen. And subsequently of the involuntary loss of small amounts of urine.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293096"/>
            <a:ext cx="2952328" cy="23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589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 algn="l">
              <a:buNone/>
            </a:pPr>
            <a:r>
              <a:rPr lang="en-US" b="1" i="1" u="sng" dirty="0"/>
              <a:t>6. Puerperal mastitis </a:t>
            </a:r>
            <a:r>
              <a:rPr lang="en-US" i="1" u="sng" dirty="0"/>
              <a:t/>
            </a:r>
            <a:br>
              <a:rPr lang="en-US" i="1" u="sng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In the early stages mastitis is probably mainly due to </a:t>
            </a:r>
            <a:r>
              <a:rPr lang="en-US" dirty="0">
                <a:solidFill>
                  <a:srgbClr val="FF0000"/>
                </a:solidFill>
              </a:rPr>
              <a:t>poor drainage of milk </a:t>
            </a:r>
            <a:r>
              <a:rPr lang="en-US" dirty="0"/>
              <a:t>from part or all of the breast, due to </a:t>
            </a:r>
            <a:r>
              <a:rPr lang="en-US" dirty="0">
                <a:solidFill>
                  <a:srgbClr val="FF0000"/>
                </a:solidFill>
              </a:rPr>
              <a:t>poor sucking technique</a:t>
            </a:r>
            <a:r>
              <a:rPr lang="en-US" dirty="0"/>
              <a:t>, and thus antibiotics are not indicated at this stage. Technique should be corrected.</a:t>
            </a:r>
          </a:p>
          <a:p>
            <a:pPr marL="0" indent="0" algn="l">
              <a:buNone/>
            </a:pPr>
            <a:r>
              <a:rPr lang="en-US" dirty="0"/>
              <a:t> </a:t>
            </a:r>
          </a:p>
          <a:p>
            <a:pPr marL="82296" indent="0" algn="l">
              <a:buNone/>
            </a:pPr>
            <a:r>
              <a:rPr lang="en-US" dirty="0" smtClean="0"/>
              <a:t> </a:t>
            </a:r>
            <a:r>
              <a:rPr lang="en-US" dirty="0"/>
              <a:t>Breastfeeding should continue.</a:t>
            </a:r>
          </a:p>
          <a:p>
            <a:pPr marL="82296" indent="0" algn="l">
              <a:buNone/>
            </a:pPr>
            <a:r>
              <a:rPr lang="en-US" dirty="0" smtClean="0"/>
              <a:t>Attachment of the infant to the breast to improve milk removal from the affected area.</a:t>
            </a:r>
          </a:p>
          <a:p>
            <a:pPr marL="82296" indent="0" algn="l">
              <a:buNone/>
            </a:pPr>
            <a:r>
              <a:rPr lang="en-US" dirty="0" smtClean="0"/>
              <a:t> </a:t>
            </a:r>
            <a:r>
              <a:rPr lang="en-US" dirty="0"/>
              <a:t>Antibiotics can be given if the condition does not improve within 12-24 hours or if the initial condition is very acute. </a:t>
            </a:r>
          </a:p>
        </p:txBody>
      </p:sp>
    </p:spTree>
    <p:extLst>
      <p:ext uri="{BB962C8B-B14F-4D97-AF65-F5344CB8AC3E}">
        <p14:creationId xmlns:p14="http://schemas.microsoft.com/office/powerpoint/2010/main" val="9842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 algn="l">
              <a:buNone/>
            </a:pPr>
            <a:r>
              <a:rPr lang="en-US" b="1" i="1" u="sng" dirty="0"/>
              <a:t>7. Psychological problems in the postpartum period</a:t>
            </a:r>
            <a:r>
              <a:rPr lang="en-US" i="1" u="sng" dirty="0"/>
              <a:t/>
            </a:r>
            <a:br>
              <a:rPr lang="en-US" i="1" u="sng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Although the days after birth are generally considered a period of intense happiness, this period has its dark sides too. During some of these days or even during several weeks many mothers do not feel happy at all,</a:t>
            </a:r>
          </a:p>
          <a:p>
            <a:pPr marL="82296" indent="0" algn="l">
              <a:buNone/>
            </a:pPr>
            <a:r>
              <a:rPr lang="en-US" dirty="0"/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31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l">
              <a:buNone/>
            </a:pPr>
            <a:r>
              <a:rPr lang="en-US" dirty="0" smtClean="0"/>
              <a:t>The </a:t>
            </a:r>
            <a:r>
              <a:rPr lang="en-US" dirty="0"/>
              <a:t>postpartum period should be considered as a </a:t>
            </a:r>
            <a:r>
              <a:rPr lang="en-US" dirty="0">
                <a:solidFill>
                  <a:srgbClr val="FF0000"/>
                </a:solidFill>
              </a:rPr>
              <a:t>vulnerable time for the development of emotional and psychological </a:t>
            </a:r>
            <a:r>
              <a:rPr lang="en-US" dirty="0" smtClean="0">
                <a:solidFill>
                  <a:srgbClr val="FF0000"/>
                </a:solidFill>
              </a:rPr>
              <a:t>disorders</a:t>
            </a:r>
          </a:p>
          <a:p>
            <a:pPr marL="82296" indent="0" algn="l">
              <a:buNone/>
            </a:pPr>
            <a:r>
              <a:rPr lang="en-US" dirty="0"/>
              <a:t>The last part of pregnancy and childbirth can be troublesome; the body goes through</a:t>
            </a:r>
            <a:r>
              <a:rPr lang="en-US" dirty="0">
                <a:solidFill>
                  <a:srgbClr val="FF0000"/>
                </a:solidFill>
              </a:rPr>
              <a:t> rapid changes, especially hormonal.</a:t>
            </a:r>
          </a:p>
        </p:txBody>
      </p:sp>
    </p:spTree>
    <p:extLst>
      <p:ext uri="{BB962C8B-B14F-4D97-AF65-F5344CB8AC3E}">
        <p14:creationId xmlns:p14="http://schemas.microsoft.com/office/powerpoint/2010/main" val="185952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l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82296" indent="0" algn="l">
              <a:buNone/>
            </a:pPr>
            <a:r>
              <a:rPr lang="en-US" dirty="0"/>
              <a:t> In the first days postpartum the body often feels painful and uncomfortable. </a:t>
            </a:r>
          </a:p>
          <a:p>
            <a:pPr marL="82296" indent="0" algn="l">
              <a:buNone/>
            </a:pPr>
            <a:r>
              <a:rPr lang="en-US" dirty="0"/>
              <a:t>The regular </a:t>
            </a:r>
            <a:r>
              <a:rPr lang="en-US" dirty="0">
                <a:solidFill>
                  <a:srgbClr val="FF0000"/>
                </a:solidFill>
              </a:rPr>
              <a:t>care of the baby </a:t>
            </a:r>
            <a:r>
              <a:rPr lang="en-US" dirty="0"/>
              <a:t>involves </a:t>
            </a:r>
            <a:r>
              <a:rPr lang="en-US" dirty="0" smtClean="0"/>
              <a:t>new tasks </a:t>
            </a:r>
            <a:r>
              <a:rPr lang="en-US" dirty="0"/>
              <a:t>and uncertainties </a:t>
            </a:r>
          </a:p>
          <a:p>
            <a:pPr marL="82296" indent="0" algn="l">
              <a:buNone/>
            </a:pPr>
            <a:r>
              <a:rPr lang="en-US" dirty="0"/>
              <a:t>and disturbs the </a:t>
            </a:r>
            <a:r>
              <a:rPr lang="en-US" dirty="0">
                <a:solidFill>
                  <a:srgbClr val="FF0000"/>
                </a:solidFill>
              </a:rPr>
              <a:t>night's rest</a:t>
            </a:r>
            <a:r>
              <a:rPr lang="en-US" dirty="0"/>
              <a:t>, </a:t>
            </a:r>
            <a:endParaRPr lang="en-US" dirty="0" smtClean="0"/>
          </a:p>
          <a:p>
            <a:pPr marL="82296" indent="0" algn="l">
              <a:buNone/>
            </a:pP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he </a:t>
            </a:r>
            <a:r>
              <a:rPr lang="en-US" dirty="0">
                <a:solidFill>
                  <a:srgbClr val="FF0000"/>
                </a:solidFill>
              </a:rPr>
              <a:t>relationship to the partner changes</a:t>
            </a:r>
            <a:r>
              <a:rPr lang="en-US" dirty="0"/>
              <a:t>. Especially after the birth of a first child.</a:t>
            </a:r>
          </a:p>
        </p:txBody>
      </p:sp>
    </p:spTree>
    <p:extLst>
      <p:ext uri="{BB962C8B-B14F-4D97-AF65-F5344CB8AC3E}">
        <p14:creationId xmlns:p14="http://schemas.microsoft.com/office/powerpoint/2010/main" val="42991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so\Desktop\photo_2023-10-21_11-21-47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08720"/>
            <a:ext cx="7062678" cy="5195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436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so\Desktop\photo_2023-10-21_12-34-5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6712"/>
            <a:ext cx="7416535" cy="541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37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6168" y="476672"/>
            <a:ext cx="5657832" cy="2146250"/>
          </a:xfrm>
        </p:spPr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THANK YOU</a:t>
            </a:r>
            <a:endParaRPr lang="en-US" dirty="0">
              <a:latin typeface="Algerian" panose="04020705040A02060702" pitchFamily="82" charset="0"/>
            </a:endParaRPr>
          </a:p>
        </p:txBody>
      </p:sp>
      <p:pic>
        <p:nvPicPr>
          <p:cNvPr id="6146" name="Picture 2" descr="C:\Users\so\Desktop\photo_2023-10-21_13-41-5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420888"/>
            <a:ext cx="6336703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722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Family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268760"/>
            <a:ext cx="7848872" cy="4886003"/>
          </a:xfrm>
        </p:spPr>
        <p:txBody>
          <a:bodyPr>
            <a:normAutofit lnSpcReduction="10000"/>
          </a:bodyPr>
          <a:lstStyle/>
          <a:p>
            <a:pPr marL="923544" lvl="3" indent="0" algn="l">
              <a:buNone/>
            </a:pPr>
            <a:r>
              <a:rPr lang="en-US" sz="2400" dirty="0"/>
              <a:t> Family planning has been defined by WHO in following manner:- </a:t>
            </a:r>
            <a:br>
              <a:rPr lang="en-US" sz="2400" dirty="0"/>
            </a:br>
            <a:r>
              <a:rPr lang="en-US" sz="2400" dirty="0"/>
              <a:t>       Family refers to practice that help individuals or couples to attain several objectives:-</a:t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- </a:t>
            </a:r>
            <a:r>
              <a:rPr lang="en-US" sz="2400" b="1" dirty="0">
                <a:solidFill>
                  <a:srgbClr val="FF0000"/>
                </a:solidFill>
              </a:rPr>
              <a:t>To avoid </a:t>
            </a:r>
            <a:r>
              <a:rPr lang="en-US" sz="2400" dirty="0">
                <a:solidFill>
                  <a:srgbClr val="FF0000"/>
                </a:solidFill>
              </a:rPr>
              <a:t>unwanted pregnancy.</a:t>
            </a:r>
          </a:p>
          <a:p>
            <a:pPr marL="1371600" lvl="3" indent="0" algn="l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- </a:t>
            </a:r>
            <a:r>
              <a:rPr lang="en-US" sz="2400" b="1" dirty="0">
                <a:solidFill>
                  <a:srgbClr val="FF0000"/>
                </a:solidFill>
              </a:rPr>
              <a:t>To control </a:t>
            </a:r>
            <a:r>
              <a:rPr lang="en-US" sz="2400" dirty="0">
                <a:solidFill>
                  <a:srgbClr val="FF0000"/>
                </a:solidFill>
              </a:rPr>
              <a:t>the time at which birth occur in        relation to age of parents.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/>
              <a:t>- </a:t>
            </a:r>
            <a:r>
              <a:rPr lang="en-US" sz="2400" b="1" dirty="0">
                <a:solidFill>
                  <a:srgbClr val="FF0000"/>
                </a:solidFill>
              </a:rPr>
              <a:t>To determine </a:t>
            </a:r>
            <a:r>
              <a:rPr lang="en-US" sz="2400" dirty="0">
                <a:solidFill>
                  <a:srgbClr val="FF0000"/>
                </a:solidFill>
              </a:rPr>
              <a:t>the number of children in the       family </a:t>
            </a:r>
          </a:p>
          <a:p>
            <a:pPr marL="1371600" lvl="3" indent="0" algn="l">
              <a:buNone/>
            </a:pPr>
            <a:r>
              <a:rPr lang="en-US" sz="2400" dirty="0">
                <a:solidFill>
                  <a:srgbClr val="FF0000"/>
                </a:solidFill>
              </a:rPr>
              <a:t/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- </a:t>
            </a:r>
            <a:r>
              <a:rPr lang="en-US" sz="2400" b="1" dirty="0">
                <a:solidFill>
                  <a:srgbClr val="FF0000"/>
                </a:solidFill>
              </a:rPr>
              <a:t>To regulate </a:t>
            </a:r>
            <a:r>
              <a:rPr lang="en-US" sz="2400" dirty="0">
                <a:solidFill>
                  <a:srgbClr val="FF0000"/>
                </a:solidFill>
              </a:rPr>
              <a:t>the intervals between pregnancy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596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60648"/>
            <a:ext cx="7643192" cy="5184576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dirty="0"/>
              <a:t>Family planning includes all measures that enable the couple to have the numbers of children they desire, </a:t>
            </a:r>
            <a:endParaRPr lang="en-US" dirty="0" smtClean="0"/>
          </a:p>
          <a:p>
            <a:pPr marL="0" indent="0" algn="l">
              <a:buNone/>
            </a:pPr>
            <a:r>
              <a:rPr lang="en-US" dirty="0" smtClean="0"/>
              <a:t>which </a:t>
            </a:r>
            <a:r>
              <a:rPr lang="en-US" dirty="0"/>
              <a:t>include:-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1. Education and counseling on family             planning.</a:t>
            </a:r>
            <a:br>
              <a:rPr lang="en-US" dirty="0"/>
            </a:br>
            <a:r>
              <a:rPr lang="en-US" dirty="0"/>
              <a:t>2. Provision of contraceptives.</a:t>
            </a:r>
            <a:br>
              <a:rPr lang="en-US" dirty="0"/>
            </a:br>
            <a:r>
              <a:rPr lang="en-US" dirty="0"/>
              <a:t>3. Management of infertility.</a:t>
            </a:r>
          </a:p>
          <a:p>
            <a:pPr marL="0" indent="0" algn="l">
              <a:buNone/>
            </a:pPr>
            <a:r>
              <a:rPr lang="en-US" dirty="0" smtClean="0"/>
              <a:t>                                                                                                                                            </a:t>
            </a:r>
            <a:endParaRPr lang="en-US" dirty="0"/>
          </a:p>
        </p:txBody>
      </p:sp>
      <p:pic>
        <p:nvPicPr>
          <p:cNvPr id="4" name="Picture 2" descr="C:\Users\so\Desktop\photo_2023-10-21_13-15-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852936"/>
            <a:ext cx="331236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6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 algn="l">
              <a:buNone/>
            </a:pPr>
            <a:r>
              <a:rPr lang="en-US" i="1" u="sng" dirty="0"/>
              <a:t>The health benefit of family planning </a:t>
            </a:r>
            <a:br>
              <a:rPr lang="en-US" i="1" u="sng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The health benefit of family planning result from:-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1. The avoidance of unwanted pregnancy.</a:t>
            </a:r>
            <a:br>
              <a:rPr lang="en-US" dirty="0"/>
            </a:br>
            <a:r>
              <a:rPr lang="en-US" dirty="0"/>
              <a:t>2. Change in total number of children born to a     mother.</a:t>
            </a:r>
            <a:br>
              <a:rPr lang="en-US" dirty="0"/>
            </a:br>
            <a:r>
              <a:rPr lang="en-US" dirty="0"/>
              <a:t>3. Achievement of an optimum interval                  between pregnancies (at least two year).</a:t>
            </a:r>
            <a:br>
              <a:rPr lang="en-US" dirty="0"/>
            </a:br>
            <a:r>
              <a:rPr lang="en-US" dirty="0"/>
              <a:t>4. Change in time at which birth occur,                 particularly the first and the last pregnancy  in relation to the age of mother. </a:t>
            </a:r>
          </a:p>
        </p:txBody>
      </p:sp>
    </p:spTree>
    <p:extLst>
      <p:ext uri="{BB962C8B-B14F-4D97-AF65-F5344CB8AC3E}">
        <p14:creationId xmlns:p14="http://schemas.microsoft.com/office/powerpoint/2010/main" val="322042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980728"/>
            <a:ext cx="7643192" cy="514543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/>
              <a:t>Factors influencing the acceptance of family planning:-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1. Traditional.</a:t>
            </a:r>
            <a:br>
              <a:rPr lang="en-US" dirty="0"/>
            </a:br>
            <a:r>
              <a:rPr lang="en-US" dirty="0"/>
              <a:t>2. Religious.</a:t>
            </a:r>
            <a:br>
              <a:rPr lang="en-US" dirty="0"/>
            </a:br>
            <a:r>
              <a:rPr lang="en-US" dirty="0"/>
              <a:t>3. Political belief.</a:t>
            </a:r>
            <a:br>
              <a:rPr lang="en-US" dirty="0"/>
            </a:br>
            <a:r>
              <a:rPr lang="en-US" dirty="0"/>
              <a:t>4. Economic.</a:t>
            </a:r>
            <a:br>
              <a:rPr lang="en-US" dirty="0"/>
            </a:br>
            <a:r>
              <a:rPr lang="en-US" dirty="0"/>
              <a:t>5. Educational factors.</a:t>
            </a:r>
            <a:br>
              <a:rPr lang="en-US" dirty="0"/>
            </a:br>
            <a:r>
              <a:rPr lang="en-US" dirty="0"/>
              <a:t>6. Mortality of children.</a:t>
            </a:r>
            <a:br>
              <a:rPr lang="en-US" dirty="0"/>
            </a:br>
            <a:r>
              <a:rPr lang="en-US" dirty="0"/>
              <a:t>7. Family planning method</a:t>
            </a:r>
          </a:p>
        </p:txBody>
      </p:sp>
      <p:pic>
        <p:nvPicPr>
          <p:cNvPr id="3075" name="Picture 3" descr="C:\Users\so\Desktop\photo_2023-10-21_13-15-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248" y="4513684"/>
            <a:ext cx="3248248" cy="2227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1" i="1" dirty="0"/>
              <a:t>Major maternal health problems in the postpartum period </a:t>
            </a:r>
            <a:br>
              <a:rPr lang="en-US" b="1" i="1" dirty="0"/>
            </a:br>
            <a:r>
              <a:rPr lang="en-US" b="1" i="1" dirty="0"/>
              <a:t>      </a:t>
            </a:r>
            <a:r>
              <a:rPr lang="en-US" dirty="0" smtClean="0"/>
              <a:t>A </a:t>
            </a:r>
            <a:r>
              <a:rPr lang="en-US" dirty="0"/>
              <a:t>number of serious complications and the majority of maternal deaths occur in the postpartum period, especially in </a:t>
            </a:r>
            <a:endParaRPr lang="en-US" dirty="0" smtClean="0"/>
          </a:p>
          <a:p>
            <a:pPr algn="l"/>
            <a:r>
              <a:rPr lang="en-US" dirty="0" smtClean="0"/>
              <a:t>developing </a:t>
            </a:r>
            <a:r>
              <a:rPr lang="en-US" dirty="0"/>
              <a:t>countries.</a:t>
            </a:r>
          </a:p>
        </p:txBody>
      </p:sp>
      <p:pic>
        <p:nvPicPr>
          <p:cNvPr id="5" name="Picture 2" descr="C:\Users\so\Desktop\photo_2023-10-21_12-37-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221089"/>
            <a:ext cx="3533378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03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b="1" i="1" u="sng" dirty="0"/>
              <a:t>1. Postpartum </a:t>
            </a:r>
            <a:r>
              <a:rPr lang="en-US" b="1" i="1" u="sng" dirty="0" err="1"/>
              <a:t>haemorrhage</a:t>
            </a:r>
            <a:r>
              <a:rPr lang="en-US" b="1" i="1" u="sng" dirty="0"/>
              <a:t> </a:t>
            </a:r>
            <a:r>
              <a:rPr lang="en-US" i="1" u="sng" dirty="0"/>
              <a:t/>
            </a:r>
            <a:br>
              <a:rPr lang="en-US" i="1" u="sng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This is the most important single cause of maternal deaths in the world. The majority of these deaths </a:t>
            </a:r>
            <a:r>
              <a:rPr lang="en-US" dirty="0">
                <a:solidFill>
                  <a:srgbClr val="FF0000"/>
                </a:solidFill>
              </a:rPr>
              <a:t>(88%) </a:t>
            </a:r>
            <a:r>
              <a:rPr lang="en-US" dirty="0"/>
              <a:t>occur within 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/>
              <a:t> hours of delivery indicating that they are a consequence of events in the </a:t>
            </a:r>
            <a:r>
              <a:rPr lang="en-US" dirty="0">
                <a:solidFill>
                  <a:srgbClr val="FF0000"/>
                </a:solidFill>
              </a:rPr>
              <a:t>third stage </a:t>
            </a:r>
            <a:r>
              <a:rPr lang="en-US" dirty="0"/>
              <a:t>of </a:t>
            </a:r>
            <a:r>
              <a:rPr lang="en-US" dirty="0" err="1"/>
              <a:t>labour</a:t>
            </a:r>
            <a:r>
              <a:rPr lang="en-US" dirty="0"/>
              <a:t>. The predisposing factors of which </a:t>
            </a:r>
            <a:r>
              <a:rPr lang="en-US" dirty="0" err="1">
                <a:solidFill>
                  <a:srgbClr val="FF0000"/>
                </a:solidFill>
              </a:rPr>
              <a:t>anaemia</a:t>
            </a:r>
            <a:r>
              <a:rPr lang="en-US" dirty="0"/>
              <a:t> has to be one of the most significant</a:t>
            </a:r>
            <a:r>
              <a:rPr lang="en-US" dirty="0">
                <a:solidFill>
                  <a:srgbClr val="FFFF00"/>
                </a:solidFill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41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1" i="1" u="sng" dirty="0"/>
              <a:t>2. (Pre) </a:t>
            </a:r>
            <a:r>
              <a:rPr lang="en-US" b="1" i="1" u="sng" dirty="0" err="1"/>
              <a:t>eclampsia</a:t>
            </a:r>
            <a:r>
              <a:rPr lang="en-US" b="1" i="1" u="sng" dirty="0"/>
              <a:t> </a:t>
            </a:r>
            <a:r>
              <a:rPr lang="en-US" i="1" u="sng" dirty="0"/>
              <a:t/>
            </a:r>
            <a:br>
              <a:rPr lang="en-US" i="1" u="sng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This is the </a:t>
            </a:r>
            <a:r>
              <a:rPr lang="en-US" dirty="0">
                <a:solidFill>
                  <a:srgbClr val="FF0000"/>
                </a:solidFill>
              </a:rPr>
              <a:t>third most </a:t>
            </a:r>
            <a:r>
              <a:rPr lang="en-US" dirty="0"/>
              <a:t>important cause of maternal mortality worldwide. Hypertensive disorders of pregnancy may start after </a:t>
            </a:r>
            <a:r>
              <a:rPr lang="en-US" dirty="0">
                <a:solidFill>
                  <a:srgbClr val="FF0000"/>
                </a:solidFill>
              </a:rPr>
              <a:t>20 weeks gestation</a:t>
            </a:r>
            <a:r>
              <a:rPr lang="en-US" dirty="0"/>
              <a:t>. But they are more common towards the end of pregnancy.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3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b="1" i="1" u="sng" dirty="0"/>
              <a:t>3. Puerperal genital infection </a:t>
            </a:r>
            <a:r>
              <a:rPr lang="en-US" i="1" u="sng" dirty="0"/>
              <a:t/>
            </a:r>
            <a:br>
              <a:rPr lang="en-US" i="1" u="sng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Puerperal infections are still a major cause of maternal mortality in developing countries and to a lesser degree, in developed countries. </a:t>
            </a:r>
            <a:br>
              <a:rPr lang="en-US" dirty="0"/>
            </a:br>
            <a:r>
              <a:rPr lang="en-US" dirty="0"/>
              <a:t>       Predisposing factors for puerperal genital infections are prolonged </a:t>
            </a:r>
            <a:r>
              <a:rPr lang="en-US" dirty="0" err="1"/>
              <a:t>labour</a:t>
            </a:r>
            <a:r>
              <a:rPr lang="en-US" dirty="0"/>
              <a:t>, </a:t>
            </a:r>
            <a:r>
              <a:rPr lang="en-US" dirty="0" err="1"/>
              <a:t>prelabour</a:t>
            </a:r>
            <a:r>
              <a:rPr lang="en-US" dirty="0"/>
              <a:t> rupture of the membranes, frequent vaginal examination, internal (vaginal) electronic fetal monitoring and caesarian section.</a:t>
            </a:r>
          </a:p>
        </p:txBody>
      </p:sp>
    </p:spTree>
    <p:extLst>
      <p:ext uri="{BB962C8B-B14F-4D97-AF65-F5344CB8AC3E}">
        <p14:creationId xmlns:p14="http://schemas.microsoft.com/office/powerpoint/2010/main" val="278344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906</TotalTime>
  <Words>228</Words>
  <Application>Microsoft Office PowerPoint</Application>
  <PresentationFormat>On-screen Show (4:3)</PresentationFormat>
  <Paragraphs>34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انقلاب</vt:lpstr>
      <vt:lpstr>(L3)  Maternal Health Care</vt:lpstr>
      <vt:lpstr>Family planning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 Complications of the urinary tract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Maher</cp:lastModifiedBy>
  <cp:revision>104</cp:revision>
  <dcterms:created xsi:type="dcterms:W3CDTF">2015-03-09T06:57:43Z</dcterms:created>
  <dcterms:modified xsi:type="dcterms:W3CDTF">2023-10-21T10:52:08Z</dcterms:modified>
</cp:coreProperties>
</file>